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114" y="-7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E3ECF0-53A3-42F4-98B6-BC1F5F3B7F6E}"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2399426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E3ECF0-53A3-42F4-98B6-BC1F5F3B7F6E}"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4156897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E3ECF0-53A3-42F4-98B6-BC1F5F3B7F6E}"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4076424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E3ECF0-53A3-42F4-98B6-BC1F5F3B7F6E}"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3805020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E3ECF0-53A3-42F4-98B6-BC1F5F3B7F6E}"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2031824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E3ECF0-53A3-42F4-98B6-BC1F5F3B7F6E}" type="datetimeFigureOut">
              <a:rPr lang="en-US" smtClean="0"/>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2104109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E3ECF0-53A3-42F4-98B6-BC1F5F3B7F6E}" type="datetimeFigureOut">
              <a:rPr lang="en-US" smtClean="0"/>
              <a:t>2/24/2017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842827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E3ECF0-53A3-42F4-98B6-BC1F5F3B7F6E}" type="datetimeFigureOut">
              <a:rPr lang="en-US" smtClean="0"/>
              <a:t>2/24/2017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1525940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E3ECF0-53A3-42F4-98B6-BC1F5F3B7F6E}" type="datetimeFigureOut">
              <a:rPr lang="en-US" smtClean="0"/>
              <a:t>2/24/2017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3394756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E3ECF0-53A3-42F4-98B6-BC1F5F3B7F6E}" type="datetimeFigureOut">
              <a:rPr lang="en-US" smtClean="0"/>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1037182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E3ECF0-53A3-42F4-98B6-BC1F5F3B7F6E}" type="datetimeFigureOut">
              <a:rPr lang="en-US" smtClean="0"/>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18D3A-09B1-411C-A43F-4D648E0535FB}" type="slidenum">
              <a:rPr lang="en-US" smtClean="0"/>
              <a:t>‹#›</a:t>
            </a:fld>
            <a:endParaRPr lang="en-US"/>
          </a:p>
        </p:txBody>
      </p:sp>
    </p:spTree>
    <p:extLst>
      <p:ext uri="{BB962C8B-B14F-4D97-AF65-F5344CB8AC3E}">
        <p14:creationId xmlns:p14="http://schemas.microsoft.com/office/powerpoint/2010/main" val="1813313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E3ECF0-53A3-42F4-98B6-BC1F5F3B7F6E}" type="datetimeFigureOut">
              <a:rPr lang="en-US" smtClean="0"/>
              <a:t>2/24/2017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18D3A-09B1-411C-A43F-4D648E0535FB}" type="slidenum">
              <a:rPr lang="en-US" smtClean="0"/>
              <a:t>‹#›</a:t>
            </a:fld>
            <a:endParaRPr lang="en-US"/>
          </a:p>
        </p:txBody>
      </p:sp>
    </p:spTree>
    <p:extLst>
      <p:ext uri="{BB962C8B-B14F-4D97-AF65-F5344CB8AC3E}">
        <p14:creationId xmlns:p14="http://schemas.microsoft.com/office/powerpoint/2010/main" val="3492895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143000"/>
            <a:ext cx="2819400" cy="1384995"/>
          </a:xfrm>
          <a:prstGeom prst="rect">
            <a:avLst/>
          </a:prstGeom>
        </p:spPr>
        <p:txBody>
          <a:bodyPr wrap="square">
            <a:spAutoFit/>
          </a:bodyPr>
          <a:lstStyle/>
          <a:p>
            <a:pPr algn="ctr"/>
            <a:r>
              <a:rPr lang="en-US" sz="1400" b="1" i="0" u="none" strike="noStrike" dirty="0" smtClean="0">
                <a:solidFill>
                  <a:srgbClr val="000000"/>
                </a:solidFill>
                <a:effectLst/>
                <a:latin typeface="Arial"/>
              </a:rPr>
              <a:t>SIMON BERNSTEIN DEFENDANT </a:t>
            </a:r>
          </a:p>
          <a:p>
            <a:pPr algn="ctr"/>
            <a:r>
              <a:rPr lang="en-US" sz="1400" b="1" i="0" u="none" strike="noStrike" dirty="0" smtClean="0">
                <a:solidFill>
                  <a:srgbClr val="000000"/>
                </a:solidFill>
                <a:effectLst/>
                <a:latin typeface="Arial"/>
              </a:rPr>
              <a:t>THROUGH TRUSTS AND ESTATES OF SIMON AND SHIRLEY BERNSTEIN POST MORTEM</a:t>
            </a:r>
            <a:endParaRPr lang="en-US" sz="1400" b="0" dirty="0" smtClean="0">
              <a:effectLst/>
            </a:endParaRPr>
          </a:p>
        </p:txBody>
      </p:sp>
      <p:sp>
        <p:nvSpPr>
          <p:cNvPr id="6" name="Rectangle 5"/>
          <p:cNvSpPr/>
          <p:nvPr/>
        </p:nvSpPr>
        <p:spPr>
          <a:xfrm>
            <a:off x="2743200" y="1143000"/>
            <a:ext cx="1752600" cy="738664"/>
          </a:xfrm>
          <a:prstGeom prst="rect">
            <a:avLst/>
          </a:prstGeom>
        </p:spPr>
        <p:txBody>
          <a:bodyPr wrap="square">
            <a:spAutoFit/>
          </a:bodyPr>
          <a:lstStyle/>
          <a:p>
            <a:pPr algn="ctr"/>
            <a:r>
              <a:rPr lang="en-US" sz="1400" b="1" i="0" u="none" strike="noStrike" dirty="0" smtClean="0">
                <a:solidFill>
                  <a:srgbClr val="000000"/>
                </a:solidFill>
                <a:effectLst/>
                <a:latin typeface="Arial"/>
              </a:rPr>
              <a:t>TED BERNSTEIN DEFENDANT </a:t>
            </a:r>
          </a:p>
          <a:p>
            <a:pPr algn="ctr"/>
            <a:r>
              <a:rPr lang="en-US" sz="1400" b="1" i="0" u="none" strike="noStrike" dirty="0" smtClean="0">
                <a:solidFill>
                  <a:srgbClr val="000000"/>
                </a:solidFill>
                <a:effectLst/>
                <a:latin typeface="Arial"/>
              </a:rPr>
              <a:t>INDIVIDUALLY</a:t>
            </a:r>
            <a:endParaRPr lang="en-US" sz="1400" b="0" dirty="0" smtClean="0">
              <a:effectLst/>
            </a:endParaRPr>
          </a:p>
        </p:txBody>
      </p:sp>
      <p:sp>
        <p:nvSpPr>
          <p:cNvPr id="7" name="TextBox 6"/>
          <p:cNvSpPr txBox="1"/>
          <p:nvPr/>
        </p:nvSpPr>
        <p:spPr>
          <a:xfrm>
            <a:off x="304800" y="76200"/>
            <a:ext cx="7848600" cy="646331"/>
          </a:xfrm>
          <a:prstGeom prst="rect">
            <a:avLst/>
          </a:prstGeom>
          <a:noFill/>
        </p:spPr>
        <p:txBody>
          <a:bodyPr wrap="square" rtlCol="0">
            <a:spAutoFit/>
          </a:bodyPr>
          <a:lstStyle/>
          <a:p>
            <a:pPr algn="ctr"/>
            <a:r>
              <a:rPr lang="en-US" b="1" u="sng" dirty="0" smtClean="0"/>
              <a:t>TED BERNSTEIN CONFLICTS OF INTEREST AND ADVERSE INTERESTS IN STANSBURY SETTLEMENT AGREEMENT</a:t>
            </a:r>
            <a:endParaRPr lang="en-US" b="1" u="sng" dirty="0"/>
          </a:p>
        </p:txBody>
      </p:sp>
      <p:sp>
        <p:nvSpPr>
          <p:cNvPr id="8" name="TextBox 7"/>
          <p:cNvSpPr txBox="1"/>
          <p:nvPr/>
        </p:nvSpPr>
        <p:spPr>
          <a:xfrm>
            <a:off x="76200" y="773668"/>
            <a:ext cx="9038705" cy="369332"/>
          </a:xfrm>
          <a:prstGeom prst="rect">
            <a:avLst/>
          </a:prstGeom>
          <a:noFill/>
        </p:spPr>
        <p:txBody>
          <a:bodyPr wrap="square" rtlCol="0">
            <a:spAutoFit/>
          </a:bodyPr>
          <a:lstStyle/>
          <a:p>
            <a:pPr algn="ctr"/>
            <a:r>
              <a:rPr lang="en-US" b="1" i="1" u="sng" dirty="0" smtClean="0"/>
              <a:t>PARTIES TO LITIGATION</a:t>
            </a:r>
            <a:endParaRPr lang="en-US" b="1" i="1" u="sng" dirty="0"/>
          </a:p>
        </p:txBody>
      </p:sp>
      <p:sp>
        <p:nvSpPr>
          <p:cNvPr id="9" name="TextBox 8"/>
          <p:cNvSpPr txBox="1"/>
          <p:nvPr/>
        </p:nvSpPr>
        <p:spPr>
          <a:xfrm>
            <a:off x="4648200" y="1143000"/>
            <a:ext cx="1676400" cy="954107"/>
          </a:xfrm>
          <a:prstGeom prst="rect">
            <a:avLst/>
          </a:prstGeom>
          <a:noFill/>
        </p:spPr>
        <p:txBody>
          <a:bodyPr wrap="square" rtlCol="0">
            <a:spAutoFit/>
          </a:bodyPr>
          <a:lstStyle/>
          <a:p>
            <a:pPr algn="ctr"/>
            <a:r>
              <a:rPr lang="en-US" sz="1400" b="1" dirty="0" smtClean="0">
                <a:solidFill>
                  <a:srgbClr val="000000"/>
                </a:solidFill>
                <a:latin typeface="Arial"/>
              </a:rPr>
              <a:t>TED BERNSTEIN AND SIMON BERNSTEIN COMPANIES</a:t>
            </a:r>
            <a:endParaRPr lang="en-US" sz="1400" b="1" dirty="0">
              <a:solidFill>
                <a:srgbClr val="000000"/>
              </a:solidFill>
              <a:latin typeface="Arial"/>
            </a:endParaRPr>
          </a:p>
        </p:txBody>
      </p:sp>
      <p:sp>
        <p:nvSpPr>
          <p:cNvPr id="10" name="TextBox 9"/>
          <p:cNvSpPr txBox="1"/>
          <p:nvPr/>
        </p:nvSpPr>
        <p:spPr>
          <a:xfrm>
            <a:off x="7772400" y="1143000"/>
            <a:ext cx="1295400" cy="738664"/>
          </a:xfrm>
          <a:prstGeom prst="rect">
            <a:avLst/>
          </a:prstGeom>
          <a:noFill/>
        </p:spPr>
        <p:txBody>
          <a:bodyPr wrap="square" rtlCol="0">
            <a:spAutoFit/>
          </a:bodyPr>
          <a:lstStyle/>
          <a:p>
            <a:r>
              <a:rPr lang="en-US" sz="1400" b="1" dirty="0">
                <a:solidFill>
                  <a:srgbClr val="000000"/>
                </a:solidFill>
                <a:latin typeface="Arial"/>
              </a:rPr>
              <a:t>WILLIAM STANSBURY PLAINTIFF</a:t>
            </a:r>
          </a:p>
        </p:txBody>
      </p:sp>
      <p:sp>
        <p:nvSpPr>
          <p:cNvPr id="11" name="TextBox 10"/>
          <p:cNvSpPr txBox="1"/>
          <p:nvPr/>
        </p:nvSpPr>
        <p:spPr>
          <a:xfrm>
            <a:off x="6477000" y="1143000"/>
            <a:ext cx="1219200" cy="738664"/>
          </a:xfrm>
          <a:prstGeom prst="rect">
            <a:avLst/>
          </a:prstGeom>
          <a:noFill/>
        </p:spPr>
        <p:txBody>
          <a:bodyPr wrap="square" rtlCol="0">
            <a:spAutoFit/>
          </a:bodyPr>
          <a:lstStyle/>
          <a:p>
            <a:r>
              <a:rPr lang="en-US" sz="1400" b="1" dirty="0">
                <a:solidFill>
                  <a:srgbClr val="000000"/>
                </a:solidFill>
                <a:latin typeface="Arial"/>
              </a:rPr>
              <a:t>BERNSTEIN FAMILY REALTY</a:t>
            </a:r>
          </a:p>
        </p:txBody>
      </p:sp>
      <p:sp>
        <p:nvSpPr>
          <p:cNvPr id="12" name="TextBox 11"/>
          <p:cNvSpPr txBox="1"/>
          <p:nvPr/>
        </p:nvSpPr>
        <p:spPr>
          <a:xfrm>
            <a:off x="76200" y="2373868"/>
            <a:ext cx="9038705" cy="369332"/>
          </a:xfrm>
          <a:prstGeom prst="rect">
            <a:avLst/>
          </a:prstGeom>
          <a:noFill/>
        </p:spPr>
        <p:txBody>
          <a:bodyPr wrap="square" rtlCol="0">
            <a:spAutoFit/>
          </a:bodyPr>
          <a:lstStyle/>
          <a:p>
            <a:pPr algn="ctr"/>
            <a:r>
              <a:rPr lang="en-US" b="1" i="1" u="sng" dirty="0" smtClean="0"/>
              <a:t>REPRESENTATION OF PARTIES TO LITIGATION</a:t>
            </a:r>
            <a:endParaRPr lang="en-US" b="1" i="1" u="sng" dirty="0"/>
          </a:p>
        </p:txBody>
      </p:sp>
      <p:sp>
        <p:nvSpPr>
          <p:cNvPr id="14" name="Rectangle 13"/>
          <p:cNvSpPr/>
          <p:nvPr/>
        </p:nvSpPr>
        <p:spPr>
          <a:xfrm>
            <a:off x="152400" y="2667000"/>
            <a:ext cx="2514600" cy="3754874"/>
          </a:xfrm>
          <a:prstGeom prst="rect">
            <a:avLst/>
          </a:prstGeom>
        </p:spPr>
        <p:txBody>
          <a:bodyPr wrap="square">
            <a:spAutoFit/>
          </a:bodyPr>
          <a:lstStyle/>
          <a:p>
            <a:pPr algn="ctr"/>
            <a:r>
              <a:rPr lang="en-US" sz="1400" b="1" i="0" u="sng" strike="noStrike" dirty="0" smtClean="0">
                <a:solidFill>
                  <a:srgbClr val="000000"/>
                </a:solidFill>
                <a:effectLst/>
                <a:latin typeface="Arial"/>
              </a:rPr>
              <a:t>SHIRLEY BERNSTEIN ESTATE AND TRUSTS</a:t>
            </a:r>
          </a:p>
          <a:p>
            <a:pPr algn="ctr"/>
            <a:r>
              <a:rPr lang="en-US" sz="1400" dirty="0" smtClean="0">
                <a:solidFill>
                  <a:srgbClr val="000000"/>
                </a:solidFill>
                <a:latin typeface="Arial"/>
              </a:rPr>
              <a:t>Prior to death of Simon he retains no counsel?</a:t>
            </a:r>
          </a:p>
          <a:p>
            <a:pPr algn="ctr"/>
            <a:r>
              <a:rPr lang="en-US" sz="1400" dirty="0" smtClean="0">
                <a:solidFill>
                  <a:srgbClr val="000000"/>
                </a:solidFill>
                <a:latin typeface="Arial"/>
              </a:rPr>
              <a:t>Post Mortem interests Represented currently by Ted Bernstein as Fiduciary PR and Trustee and his Counsel, Tescher &amp; Spallina, PA who resigned for Fraud and now Ted’s replacement Counsel Alan Rose.  Initially Mark Manceri who resigned amidst Fraud, Fraud on Court and more committed by Tescher &amp; Spallina PA who brought him in.  Cont’d</a:t>
            </a:r>
            <a:endParaRPr lang="en-US" sz="1400" dirty="0" smtClean="0">
              <a:effectLst/>
            </a:endParaRPr>
          </a:p>
        </p:txBody>
      </p:sp>
      <p:sp>
        <p:nvSpPr>
          <p:cNvPr id="16" name="Rectangle 15"/>
          <p:cNvSpPr/>
          <p:nvPr/>
        </p:nvSpPr>
        <p:spPr>
          <a:xfrm>
            <a:off x="2667000" y="2756118"/>
            <a:ext cx="1981199" cy="1815882"/>
          </a:xfrm>
          <a:prstGeom prst="rect">
            <a:avLst/>
          </a:prstGeom>
        </p:spPr>
        <p:txBody>
          <a:bodyPr wrap="square">
            <a:spAutoFit/>
          </a:bodyPr>
          <a:lstStyle/>
          <a:p>
            <a:pPr algn="ctr"/>
            <a:r>
              <a:rPr lang="en-US" sz="1400" b="1" i="0" u="sng" strike="noStrike" dirty="0" smtClean="0">
                <a:solidFill>
                  <a:srgbClr val="000000"/>
                </a:solidFill>
                <a:effectLst/>
                <a:latin typeface="Arial"/>
              </a:rPr>
              <a:t>TED BERNSTEIN</a:t>
            </a:r>
          </a:p>
          <a:p>
            <a:pPr algn="ctr"/>
            <a:r>
              <a:rPr lang="en-US" sz="1400" b="1" i="0" u="sng" strike="noStrike" dirty="0" smtClean="0">
                <a:solidFill>
                  <a:srgbClr val="000000"/>
                </a:solidFill>
                <a:effectLst/>
                <a:latin typeface="Arial"/>
              </a:rPr>
              <a:t>INDIVIDUALLY</a:t>
            </a:r>
          </a:p>
          <a:p>
            <a:pPr algn="ctr"/>
            <a:r>
              <a:rPr lang="en-US" sz="1400" dirty="0">
                <a:solidFill>
                  <a:srgbClr val="000000"/>
                </a:solidFill>
                <a:latin typeface="Arial"/>
              </a:rPr>
              <a:t>Represented by Jon Swergold/Greenberg Traurig who resigns for Conflicts with Ted.  Replaced by Alan Rose</a:t>
            </a:r>
            <a:r>
              <a:rPr lang="en-US" sz="1400" dirty="0" smtClean="0">
                <a:effectLst/>
              </a:rPr>
              <a:t>.</a:t>
            </a:r>
          </a:p>
        </p:txBody>
      </p:sp>
      <p:sp>
        <p:nvSpPr>
          <p:cNvPr id="17" name="TextBox 16"/>
          <p:cNvSpPr txBox="1"/>
          <p:nvPr/>
        </p:nvSpPr>
        <p:spPr>
          <a:xfrm>
            <a:off x="4648200" y="2743200"/>
            <a:ext cx="1828800" cy="2462213"/>
          </a:xfrm>
          <a:prstGeom prst="rect">
            <a:avLst/>
          </a:prstGeom>
          <a:noFill/>
        </p:spPr>
        <p:txBody>
          <a:bodyPr wrap="square" rtlCol="0">
            <a:spAutoFit/>
          </a:bodyPr>
          <a:lstStyle/>
          <a:p>
            <a:pPr algn="ctr"/>
            <a:r>
              <a:rPr lang="en-US" sz="1400" b="1" u="sng" dirty="0" smtClean="0">
                <a:solidFill>
                  <a:srgbClr val="000000"/>
                </a:solidFill>
                <a:latin typeface="Arial"/>
              </a:rPr>
              <a:t>TED BERNSTEIN &amp; SIMON BERNSTEIN COMPANIES</a:t>
            </a:r>
          </a:p>
          <a:p>
            <a:pPr algn="ctr"/>
            <a:r>
              <a:rPr lang="en-US" sz="1400" dirty="0" smtClean="0">
                <a:solidFill>
                  <a:srgbClr val="000000"/>
                </a:solidFill>
                <a:latin typeface="Arial"/>
              </a:rPr>
              <a:t>Ted’s Interest Only Represented by Jon Swergold/Greenberg Traurig who resigns for Conflicts with Ted.  Replaced by Alan Rose.</a:t>
            </a:r>
            <a:endParaRPr lang="en-US" sz="1400" dirty="0">
              <a:solidFill>
                <a:srgbClr val="000000"/>
              </a:solidFill>
              <a:latin typeface="Arial"/>
            </a:endParaRPr>
          </a:p>
        </p:txBody>
      </p:sp>
      <p:sp>
        <p:nvSpPr>
          <p:cNvPr id="18" name="TextBox 17"/>
          <p:cNvSpPr txBox="1"/>
          <p:nvPr/>
        </p:nvSpPr>
        <p:spPr>
          <a:xfrm>
            <a:off x="6553200" y="2766536"/>
            <a:ext cx="1447800" cy="3754874"/>
          </a:xfrm>
          <a:prstGeom prst="rect">
            <a:avLst/>
          </a:prstGeom>
          <a:noFill/>
        </p:spPr>
        <p:txBody>
          <a:bodyPr wrap="square" rtlCol="0">
            <a:spAutoFit/>
          </a:bodyPr>
          <a:lstStyle/>
          <a:p>
            <a:r>
              <a:rPr lang="en-US" sz="1400" b="1" u="sng" dirty="0">
                <a:solidFill>
                  <a:srgbClr val="000000"/>
                </a:solidFill>
                <a:latin typeface="Arial"/>
              </a:rPr>
              <a:t>BERNSTEIN FAMILY </a:t>
            </a:r>
            <a:r>
              <a:rPr lang="en-US" sz="1400" b="1" u="sng" dirty="0" smtClean="0">
                <a:solidFill>
                  <a:srgbClr val="000000"/>
                </a:solidFill>
                <a:latin typeface="Arial"/>
              </a:rPr>
              <a:t>REALTY</a:t>
            </a:r>
          </a:p>
          <a:p>
            <a:r>
              <a:rPr lang="en-US" sz="1400" dirty="0" smtClean="0">
                <a:solidFill>
                  <a:srgbClr val="000000"/>
                </a:solidFill>
                <a:latin typeface="Arial"/>
              </a:rPr>
              <a:t>Represented initially by Mark Manceri who resigns.  Then Oppenheimer represents the Manager Janet Craig and Oppenheimer and not BFR.  Oppenheimer resigns leaving BFR with no counsel.</a:t>
            </a:r>
            <a:endParaRPr lang="en-US" sz="1400" dirty="0">
              <a:solidFill>
                <a:srgbClr val="000000"/>
              </a:solidFill>
              <a:latin typeface="Arial"/>
            </a:endParaRPr>
          </a:p>
        </p:txBody>
      </p:sp>
      <p:sp>
        <p:nvSpPr>
          <p:cNvPr id="19" name="TextBox 18"/>
          <p:cNvSpPr txBox="1"/>
          <p:nvPr/>
        </p:nvSpPr>
        <p:spPr>
          <a:xfrm>
            <a:off x="7848600" y="2743200"/>
            <a:ext cx="1295400" cy="1384995"/>
          </a:xfrm>
          <a:prstGeom prst="rect">
            <a:avLst/>
          </a:prstGeom>
          <a:noFill/>
        </p:spPr>
        <p:txBody>
          <a:bodyPr wrap="square" rtlCol="0">
            <a:spAutoFit/>
          </a:bodyPr>
          <a:lstStyle/>
          <a:p>
            <a:r>
              <a:rPr lang="en-US" sz="1400" b="1" u="sng" dirty="0">
                <a:solidFill>
                  <a:srgbClr val="000000"/>
                </a:solidFill>
                <a:latin typeface="Arial"/>
              </a:rPr>
              <a:t>WILLIAM STANSBURY </a:t>
            </a:r>
            <a:r>
              <a:rPr lang="en-US" sz="1400" b="1" u="sng" dirty="0" smtClean="0">
                <a:solidFill>
                  <a:srgbClr val="000000"/>
                </a:solidFill>
                <a:latin typeface="Arial"/>
              </a:rPr>
              <a:t>PLAINTIFF</a:t>
            </a:r>
          </a:p>
          <a:p>
            <a:r>
              <a:rPr lang="en-US" sz="1400" dirty="0" smtClean="0">
                <a:solidFill>
                  <a:srgbClr val="000000"/>
                </a:solidFill>
                <a:latin typeface="Arial"/>
              </a:rPr>
              <a:t>Represented by Peter Feaman, Esq.</a:t>
            </a:r>
            <a:endParaRPr lang="en-US" sz="1400" dirty="0">
              <a:solidFill>
                <a:srgbClr val="000000"/>
              </a:solidFill>
              <a:latin typeface="Arial"/>
            </a:endParaRPr>
          </a:p>
        </p:txBody>
      </p:sp>
    </p:spTree>
    <p:extLst>
      <p:ext uri="{BB962C8B-B14F-4D97-AF65-F5344CB8AC3E}">
        <p14:creationId xmlns:p14="http://schemas.microsoft.com/office/powerpoint/2010/main" val="3053878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 y="0"/>
            <a:ext cx="9038705" cy="369332"/>
          </a:xfrm>
          <a:prstGeom prst="rect">
            <a:avLst/>
          </a:prstGeom>
          <a:noFill/>
        </p:spPr>
        <p:txBody>
          <a:bodyPr wrap="square" rtlCol="0">
            <a:spAutoFit/>
          </a:bodyPr>
          <a:lstStyle/>
          <a:p>
            <a:pPr algn="ctr"/>
            <a:r>
              <a:rPr lang="en-US" b="1" dirty="0" smtClean="0"/>
              <a:t>REPRESENTATION OF PARTIES TO LITIGATION CONTINUED</a:t>
            </a:r>
            <a:endParaRPr lang="en-US" b="1" dirty="0"/>
          </a:p>
        </p:txBody>
      </p:sp>
      <p:sp>
        <p:nvSpPr>
          <p:cNvPr id="5" name="Rectangle 4"/>
          <p:cNvSpPr/>
          <p:nvPr/>
        </p:nvSpPr>
        <p:spPr>
          <a:xfrm>
            <a:off x="228600" y="2362200"/>
            <a:ext cx="2819400" cy="1815882"/>
          </a:xfrm>
          <a:prstGeom prst="rect">
            <a:avLst/>
          </a:prstGeom>
        </p:spPr>
        <p:txBody>
          <a:bodyPr wrap="square">
            <a:spAutoFit/>
          </a:bodyPr>
          <a:lstStyle/>
          <a:p>
            <a:pPr algn="ctr"/>
            <a:r>
              <a:rPr lang="en-US" sz="1400" b="1" i="0" u="sng" strike="noStrike" dirty="0" smtClean="0">
                <a:solidFill>
                  <a:srgbClr val="000000"/>
                </a:solidFill>
                <a:effectLst/>
                <a:latin typeface="Arial"/>
              </a:rPr>
              <a:t>SIMON BERNSTEIN TRUST</a:t>
            </a:r>
          </a:p>
          <a:p>
            <a:pPr algn="ctr"/>
            <a:r>
              <a:rPr lang="en-US" sz="1400" dirty="0" smtClean="0">
                <a:solidFill>
                  <a:srgbClr val="000000"/>
                </a:solidFill>
                <a:latin typeface="Arial"/>
              </a:rPr>
              <a:t>Represented by Tescher and Spallina who resigned for Fraud as Co-Trustees who then Appointed Ted after Resignation for Fraud as Successor Trustee despite language precluding Ted from acting as Trustee</a:t>
            </a:r>
            <a:endParaRPr lang="en-US" sz="1400" dirty="0" smtClean="0">
              <a:effectLst/>
            </a:endParaRPr>
          </a:p>
        </p:txBody>
      </p:sp>
      <p:sp>
        <p:nvSpPr>
          <p:cNvPr id="6" name="Rectangle 5"/>
          <p:cNvSpPr/>
          <p:nvPr/>
        </p:nvSpPr>
        <p:spPr>
          <a:xfrm>
            <a:off x="228600" y="369332"/>
            <a:ext cx="2819400" cy="1815882"/>
          </a:xfrm>
          <a:prstGeom prst="rect">
            <a:avLst/>
          </a:prstGeom>
        </p:spPr>
        <p:txBody>
          <a:bodyPr wrap="square">
            <a:spAutoFit/>
          </a:bodyPr>
          <a:lstStyle/>
          <a:p>
            <a:pPr algn="ctr"/>
            <a:r>
              <a:rPr lang="en-US" sz="1400" b="1" i="0" u="sng" strike="noStrike" dirty="0" smtClean="0">
                <a:solidFill>
                  <a:srgbClr val="000000"/>
                </a:solidFill>
                <a:effectLst/>
                <a:latin typeface="Arial"/>
              </a:rPr>
              <a:t>SIMON BERNSTEIN ESTATE</a:t>
            </a:r>
          </a:p>
          <a:p>
            <a:pPr algn="ctr"/>
            <a:r>
              <a:rPr lang="en-US" sz="1400" dirty="0" smtClean="0">
                <a:solidFill>
                  <a:srgbClr val="000000"/>
                </a:solidFill>
                <a:latin typeface="Arial"/>
              </a:rPr>
              <a:t>Represented by Tescher and Spallina who resigned for Fraud as Co-</a:t>
            </a:r>
            <a:r>
              <a:rPr lang="en-US" sz="1400" dirty="0" err="1" smtClean="0">
                <a:solidFill>
                  <a:srgbClr val="000000"/>
                </a:solidFill>
                <a:latin typeface="Arial"/>
              </a:rPr>
              <a:t>Pr’s</a:t>
            </a:r>
            <a:r>
              <a:rPr lang="en-US" sz="1400" dirty="0" smtClean="0">
                <a:solidFill>
                  <a:srgbClr val="000000"/>
                </a:solidFill>
                <a:latin typeface="Arial"/>
              </a:rPr>
              <a:t>, then Benjamin Brown as Curator and now Brian O’Connell as Successor PR. Initially Mark Manceri who resigns.</a:t>
            </a:r>
            <a:endParaRPr lang="en-US" sz="1400" dirty="0" smtClean="0">
              <a:effectLst/>
            </a:endParaRPr>
          </a:p>
        </p:txBody>
      </p:sp>
    </p:spTree>
    <p:extLst>
      <p:ext uri="{BB962C8B-B14F-4D97-AF65-F5344CB8AC3E}">
        <p14:creationId xmlns:p14="http://schemas.microsoft.com/office/powerpoint/2010/main" val="2176682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rmAutofit fontScale="90000"/>
          </a:bodyPr>
          <a:lstStyle/>
          <a:p>
            <a:r>
              <a:rPr lang="en-US" dirty="0" smtClean="0"/>
              <a:t>Settlement Parties</a:t>
            </a:r>
            <a:endParaRPr lang="en-US" dirty="0"/>
          </a:p>
        </p:txBody>
      </p:sp>
      <p:sp>
        <p:nvSpPr>
          <p:cNvPr id="4" name="Rectangle 3"/>
          <p:cNvSpPr/>
          <p:nvPr/>
        </p:nvSpPr>
        <p:spPr>
          <a:xfrm>
            <a:off x="0" y="655558"/>
            <a:ext cx="2819400" cy="6278642"/>
          </a:xfrm>
          <a:prstGeom prst="rect">
            <a:avLst/>
          </a:prstGeom>
        </p:spPr>
        <p:txBody>
          <a:bodyPr wrap="square">
            <a:spAutoFit/>
          </a:bodyPr>
          <a:lstStyle/>
          <a:p>
            <a:pPr algn="ctr"/>
            <a:r>
              <a:rPr lang="en-US" sz="1400" b="1" i="0" u="sng" strike="noStrike" dirty="0" smtClean="0">
                <a:solidFill>
                  <a:srgbClr val="000000"/>
                </a:solidFill>
                <a:effectLst/>
                <a:latin typeface="Arial"/>
              </a:rPr>
              <a:t>SIMON BERNSTEIN DEFENDANT </a:t>
            </a:r>
          </a:p>
          <a:p>
            <a:pPr algn="ctr"/>
            <a:r>
              <a:rPr lang="en-US" sz="1400" b="1" i="0" u="sng" strike="noStrike" dirty="0" smtClean="0">
                <a:solidFill>
                  <a:srgbClr val="000000"/>
                </a:solidFill>
                <a:effectLst/>
                <a:latin typeface="Arial"/>
              </a:rPr>
              <a:t>THROUGH TRUSTS AND ESTATES OF SIMON AND SHIRLEY BERNSTEIN POST MORTEM</a:t>
            </a:r>
          </a:p>
          <a:p>
            <a:pPr algn="ctr"/>
            <a:endParaRPr lang="en-US" sz="1400" b="1" dirty="0">
              <a:solidFill>
                <a:srgbClr val="000000"/>
              </a:solidFill>
              <a:latin typeface="Arial"/>
            </a:endParaRPr>
          </a:p>
          <a:p>
            <a:pPr algn="ctr"/>
            <a:r>
              <a:rPr lang="en-US" sz="1200" dirty="0" smtClean="0">
                <a:solidFill>
                  <a:srgbClr val="000000"/>
                </a:solidFill>
                <a:latin typeface="Arial"/>
              </a:rPr>
              <a:t>Ted Bernstein and Alan Rose Represent Shirley Estate and Trust, which has Adverse and Conflicting interests with Ted Bernstein Individually as Defendant.</a:t>
            </a:r>
          </a:p>
          <a:p>
            <a:pPr algn="ctr"/>
            <a:endParaRPr lang="en-US" sz="1200" dirty="0">
              <a:solidFill>
                <a:srgbClr val="000000"/>
              </a:solidFill>
              <a:latin typeface="Arial"/>
            </a:endParaRPr>
          </a:p>
          <a:p>
            <a:pPr algn="ctr"/>
            <a:r>
              <a:rPr lang="en-US" sz="1200" dirty="0" smtClean="0">
                <a:solidFill>
                  <a:srgbClr val="000000"/>
                </a:solidFill>
                <a:latin typeface="Arial"/>
              </a:rPr>
              <a:t>Ted Settles to relieve himself from Personal Liabilities while negotiating that all liabilities shift to Estate and Trust of Simon where Ted has no interest personally as he is not a beneficiary but negotiates on their behalf with himself as a Defendant.</a:t>
            </a:r>
          </a:p>
          <a:p>
            <a:pPr algn="ctr"/>
            <a:endParaRPr lang="en-US" sz="1200" dirty="0" smtClean="0">
              <a:solidFill>
                <a:srgbClr val="000000"/>
              </a:solidFill>
              <a:latin typeface="Arial"/>
            </a:endParaRPr>
          </a:p>
          <a:p>
            <a:pPr algn="ctr"/>
            <a:r>
              <a:rPr lang="en-US" sz="1200" dirty="0" smtClean="0">
                <a:solidFill>
                  <a:srgbClr val="000000"/>
                </a:solidFill>
                <a:effectLst/>
                <a:latin typeface="Arial"/>
              </a:rPr>
              <a:t>Estate &amp; Trust of Simon is Not Represented at First Settlement, which has Adverse and Conflicting Interest to Ted Bernstein Individually as Defendant.</a:t>
            </a:r>
          </a:p>
          <a:p>
            <a:pPr algn="ctr"/>
            <a:endParaRPr lang="en-US" sz="1400" dirty="0">
              <a:solidFill>
                <a:srgbClr val="000000"/>
              </a:solidFill>
              <a:latin typeface="Arial"/>
            </a:endParaRPr>
          </a:p>
          <a:p>
            <a:pPr algn="ctr"/>
            <a:r>
              <a:rPr lang="en-US" sz="1200" dirty="0" smtClean="0">
                <a:solidFill>
                  <a:srgbClr val="000000"/>
                </a:solidFill>
                <a:effectLst/>
                <a:latin typeface="Arial"/>
              </a:rPr>
              <a:t>Estate of Simon 2</a:t>
            </a:r>
            <a:r>
              <a:rPr lang="en-US" sz="1200" baseline="30000" dirty="0" smtClean="0">
                <a:solidFill>
                  <a:srgbClr val="000000"/>
                </a:solidFill>
                <a:effectLst/>
                <a:latin typeface="Arial"/>
              </a:rPr>
              <a:t>nd</a:t>
            </a:r>
            <a:r>
              <a:rPr lang="en-US" sz="1200" dirty="0" smtClean="0">
                <a:solidFill>
                  <a:srgbClr val="000000"/>
                </a:solidFill>
                <a:effectLst/>
                <a:latin typeface="Arial"/>
              </a:rPr>
              <a:t> Settlement is negotiated and drafted by Ted and Alan despite the fact that they are not Fiduciaries of the Estate.  Later Brian O’Connell is substituted</a:t>
            </a:r>
            <a:r>
              <a:rPr lang="en-US" sz="1400" dirty="0" smtClean="0">
                <a:solidFill>
                  <a:srgbClr val="000000"/>
                </a:solidFill>
                <a:effectLst/>
                <a:latin typeface="Arial"/>
              </a:rPr>
              <a:t>.</a:t>
            </a:r>
            <a:endParaRPr lang="en-US" sz="1400" dirty="0" smtClean="0">
              <a:effectLst/>
            </a:endParaRPr>
          </a:p>
        </p:txBody>
      </p:sp>
      <p:sp>
        <p:nvSpPr>
          <p:cNvPr id="5" name="Rectangle 4"/>
          <p:cNvSpPr/>
          <p:nvPr/>
        </p:nvSpPr>
        <p:spPr>
          <a:xfrm>
            <a:off x="2667000" y="675144"/>
            <a:ext cx="1981199" cy="2893100"/>
          </a:xfrm>
          <a:prstGeom prst="rect">
            <a:avLst/>
          </a:prstGeom>
        </p:spPr>
        <p:txBody>
          <a:bodyPr wrap="square">
            <a:spAutoFit/>
          </a:bodyPr>
          <a:lstStyle/>
          <a:p>
            <a:pPr algn="ctr"/>
            <a:r>
              <a:rPr lang="en-US" sz="1400" b="1" i="0" u="sng" strike="noStrike" dirty="0" smtClean="0">
                <a:solidFill>
                  <a:srgbClr val="000000"/>
                </a:solidFill>
                <a:effectLst/>
                <a:latin typeface="Arial"/>
              </a:rPr>
              <a:t>TED BERNSTEIN</a:t>
            </a:r>
          </a:p>
          <a:p>
            <a:pPr algn="ctr"/>
            <a:r>
              <a:rPr lang="en-US" sz="1400" b="1" i="0" u="sng" strike="noStrike" dirty="0" smtClean="0">
                <a:solidFill>
                  <a:srgbClr val="000000"/>
                </a:solidFill>
                <a:effectLst/>
                <a:latin typeface="Arial"/>
              </a:rPr>
              <a:t>INDIVIDUALLY</a:t>
            </a:r>
          </a:p>
          <a:p>
            <a:pPr algn="ctr"/>
            <a:endParaRPr lang="en-US" sz="1400" dirty="0" smtClean="0">
              <a:effectLst/>
            </a:endParaRPr>
          </a:p>
          <a:p>
            <a:pPr algn="ctr"/>
            <a:r>
              <a:rPr lang="en-US" sz="1400" dirty="0" smtClean="0"/>
              <a:t>Ted Settles individually with Stansbury for his removal from Stansbury case individually and shifts liabilities for lawsuit to the Estate &amp; Trust of Simon Bernstein where he has no interests and lets Shirley Trust out of Lawsuit.</a:t>
            </a:r>
            <a:endParaRPr lang="en-US" sz="1400" dirty="0" smtClean="0">
              <a:effectLst/>
            </a:endParaRPr>
          </a:p>
        </p:txBody>
      </p:sp>
      <p:sp>
        <p:nvSpPr>
          <p:cNvPr id="6" name="TextBox 5"/>
          <p:cNvSpPr txBox="1"/>
          <p:nvPr/>
        </p:nvSpPr>
        <p:spPr>
          <a:xfrm>
            <a:off x="4800600" y="646093"/>
            <a:ext cx="1676400" cy="3108543"/>
          </a:xfrm>
          <a:prstGeom prst="rect">
            <a:avLst/>
          </a:prstGeom>
          <a:noFill/>
        </p:spPr>
        <p:txBody>
          <a:bodyPr wrap="square" rtlCol="0">
            <a:spAutoFit/>
          </a:bodyPr>
          <a:lstStyle/>
          <a:p>
            <a:pPr algn="ctr"/>
            <a:r>
              <a:rPr lang="en-US" sz="1400" b="1" u="sng" dirty="0" smtClean="0">
                <a:solidFill>
                  <a:srgbClr val="000000"/>
                </a:solidFill>
                <a:latin typeface="Arial"/>
              </a:rPr>
              <a:t>TED BERNSTEIN AND SIMON BERNSTEIN COMPANIES</a:t>
            </a:r>
          </a:p>
          <a:p>
            <a:pPr algn="ctr"/>
            <a:endParaRPr lang="en-US" sz="1400" b="1" dirty="0">
              <a:solidFill>
                <a:srgbClr val="000000"/>
              </a:solidFill>
              <a:latin typeface="Arial"/>
            </a:endParaRPr>
          </a:p>
          <a:p>
            <a:pPr algn="ctr"/>
            <a:r>
              <a:rPr lang="en-US" sz="1400" dirty="0" smtClean="0">
                <a:solidFill>
                  <a:srgbClr val="000000"/>
                </a:solidFill>
                <a:latin typeface="Arial"/>
              </a:rPr>
              <a:t>Ted settles on behalf of companies of he and Simon but PR of Simon Estate does not negotiate on behalf of Simon Estate interest in companies.</a:t>
            </a:r>
            <a:endParaRPr lang="en-US" sz="1400" dirty="0">
              <a:solidFill>
                <a:srgbClr val="000000"/>
              </a:solidFill>
              <a:latin typeface="Arial"/>
            </a:endParaRPr>
          </a:p>
        </p:txBody>
      </p:sp>
      <p:sp>
        <p:nvSpPr>
          <p:cNvPr id="7" name="TextBox 6"/>
          <p:cNvSpPr txBox="1"/>
          <p:nvPr/>
        </p:nvSpPr>
        <p:spPr>
          <a:xfrm>
            <a:off x="6553200" y="709136"/>
            <a:ext cx="1447800" cy="1815882"/>
          </a:xfrm>
          <a:prstGeom prst="rect">
            <a:avLst/>
          </a:prstGeom>
          <a:noFill/>
        </p:spPr>
        <p:txBody>
          <a:bodyPr wrap="square" rtlCol="0">
            <a:spAutoFit/>
          </a:bodyPr>
          <a:lstStyle/>
          <a:p>
            <a:r>
              <a:rPr lang="en-US" sz="1400" b="1" u="sng" dirty="0">
                <a:solidFill>
                  <a:srgbClr val="000000"/>
                </a:solidFill>
                <a:latin typeface="Arial"/>
              </a:rPr>
              <a:t>BERNSTEIN FAMILY </a:t>
            </a:r>
            <a:r>
              <a:rPr lang="en-US" sz="1400" b="1" u="sng" dirty="0" smtClean="0">
                <a:solidFill>
                  <a:srgbClr val="000000"/>
                </a:solidFill>
                <a:latin typeface="Arial"/>
              </a:rPr>
              <a:t>REALTY</a:t>
            </a:r>
          </a:p>
          <a:p>
            <a:endParaRPr lang="en-US" sz="1400" b="1" u="sng" dirty="0">
              <a:solidFill>
                <a:srgbClr val="000000"/>
              </a:solidFill>
              <a:latin typeface="Arial"/>
            </a:endParaRPr>
          </a:p>
          <a:p>
            <a:r>
              <a:rPr lang="en-US" sz="1400" dirty="0" smtClean="0">
                <a:solidFill>
                  <a:srgbClr val="000000"/>
                </a:solidFill>
                <a:latin typeface="Arial"/>
              </a:rPr>
              <a:t>No Representation of BFR at Settlement</a:t>
            </a:r>
            <a:endParaRPr lang="en-US" sz="1400" dirty="0">
              <a:solidFill>
                <a:srgbClr val="000000"/>
              </a:solidFill>
              <a:latin typeface="Arial"/>
            </a:endParaRPr>
          </a:p>
        </p:txBody>
      </p:sp>
      <p:sp>
        <p:nvSpPr>
          <p:cNvPr id="8" name="Rectangle 7"/>
          <p:cNvSpPr/>
          <p:nvPr/>
        </p:nvSpPr>
        <p:spPr>
          <a:xfrm>
            <a:off x="7848600" y="685800"/>
            <a:ext cx="1295400" cy="1446550"/>
          </a:xfrm>
          <a:prstGeom prst="rect">
            <a:avLst/>
          </a:prstGeom>
        </p:spPr>
        <p:txBody>
          <a:bodyPr wrap="square">
            <a:spAutoFit/>
          </a:bodyPr>
          <a:lstStyle/>
          <a:p>
            <a:r>
              <a:rPr lang="en-US" sz="1400" b="1" u="sng" dirty="0">
                <a:solidFill>
                  <a:srgbClr val="000000"/>
                </a:solidFill>
                <a:latin typeface="Arial"/>
              </a:rPr>
              <a:t>WILLIAM STANSBURY PLAINTIFF</a:t>
            </a:r>
          </a:p>
          <a:p>
            <a:r>
              <a:rPr lang="en-US" sz="1400" dirty="0"/>
              <a:t>Represented</a:t>
            </a:r>
            <a:r>
              <a:rPr lang="en-US" dirty="0" smtClean="0">
                <a:solidFill>
                  <a:srgbClr val="000000"/>
                </a:solidFill>
                <a:latin typeface="Arial"/>
              </a:rPr>
              <a:t> </a:t>
            </a:r>
            <a:r>
              <a:rPr lang="en-US" sz="1400" dirty="0"/>
              <a:t>by Peter Feaman, Esq.</a:t>
            </a:r>
          </a:p>
        </p:txBody>
      </p:sp>
    </p:spTree>
    <p:extLst>
      <p:ext uri="{BB962C8B-B14F-4D97-AF65-F5344CB8AC3E}">
        <p14:creationId xmlns:p14="http://schemas.microsoft.com/office/powerpoint/2010/main" val="4025186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Settlement Conflicts of Interest and Adverse Interests of Ted Bernstein Individually and Ted Bernstein as the Fiduciary of the Estate and Trust of Shirley Bernstein and Trust of Simon Bernstein</a:t>
            </a:r>
            <a:endParaRPr lang="en-US" sz="2400" b="1" dirty="0"/>
          </a:p>
        </p:txBody>
      </p:sp>
      <p:sp>
        <p:nvSpPr>
          <p:cNvPr id="3" name="Content Placeholder 2"/>
          <p:cNvSpPr>
            <a:spLocks noGrp="1"/>
          </p:cNvSpPr>
          <p:nvPr>
            <p:ph idx="1"/>
          </p:nvPr>
        </p:nvSpPr>
        <p:spPr/>
        <p:txBody>
          <a:bodyPr>
            <a:normAutofit fontScale="40000" lnSpcReduction="20000"/>
          </a:bodyPr>
          <a:lstStyle/>
          <a:p>
            <a:pPr fontAlgn="base"/>
            <a:r>
              <a:rPr lang="en-US" dirty="0"/>
              <a:t>Ted Bernstein Negotiates on behalf of himself </a:t>
            </a:r>
            <a:r>
              <a:rPr lang="en-US" dirty="0" smtClean="0"/>
              <a:t>Individually as </a:t>
            </a:r>
            <a:r>
              <a:rPr lang="en-US" dirty="0"/>
              <a:t>Defendant with Counsel Rose</a:t>
            </a:r>
          </a:p>
          <a:p>
            <a:pPr fontAlgn="base"/>
            <a:r>
              <a:rPr lang="en-US" dirty="0"/>
              <a:t>Ted Bernstein Negotiates on behalf of Shirley Trust, Shirley Estate, Simon Trust and Simon </a:t>
            </a:r>
            <a:r>
              <a:rPr lang="en-US" dirty="0" smtClean="0"/>
              <a:t>Estate with Counsel Rose as Fiduciary</a:t>
            </a:r>
          </a:p>
          <a:p>
            <a:pPr fontAlgn="base"/>
            <a:r>
              <a:rPr lang="en-US" dirty="0" smtClean="0"/>
              <a:t>Ted Bernstein Negotiates on behalf of his interest only in Simon &amp; Ted Companies</a:t>
            </a:r>
            <a:endParaRPr lang="en-US" dirty="0"/>
          </a:p>
          <a:p>
            <a:pPr fontAlgn="base"/>
            <a:r>
              <a:rPr lang="en-US" dirty="0"/>
              <a:t>William Stansbury Negotiates through counsel Peter Feaman with Ted </a:t>
            </a:r>
            <a:r>
              <a:rPr lang="en-US" dirty="0" smtClean="0"/>
              <a:t>and Alan representing Ted’s </a:t>
            </a:r>
            <a:r>
              <a:rPr lang="en-US" dirty="0"/>
              <a:t>Personal interest as a Defendant </a:t>
            </a:r>
            <a:r>
              <a:rPr lang="en-US" dirty="0" smtClean="0"/>
              <a:t>and simultaneously Ted representing </a:t>
            </a:r>
            <a:r>
              <a:rPr lang="en-US" dirty="0"/>
              <a:t>the </a:t>
            </a:r>
            <a:r>
              <a:rPr lang="en-US" dirty="0" smtClean="0"/>
              <a:t>Interests </a:t>
            </a:r>
            <a:r>
              <a:rPr lang="en-US" dirty="0"/>
              <a:t>of Simon and Shirley through their Trusts and Estates as a </a:t>
            </a:r>
            <a:r>
              <a:rPr lang="en-US" dirty="0" smtClean="0"/>
              <a:t>Fiduciary and Ted representing his interest in he and Simon’s Companies.</a:t>
            </a:r>
            <a:endParaRPr lang="en-US" dirty="0"/>
          </a:p>
          <a:p>
            <a:pPr fontAlgn="base"/>
            <a:r>
              <a:rPr lang="en-US" dirty="0"/>
              <a:t>Ted Bernstein Negotiates Settlement where he is Personally released </a:t>
            </a:r>
            <a:r>
              <a:rPr lang="en-US" dirty="0" smtClean="0"/>
              <a:t>by litigant Stansbury </a:t>
            </a:r>
            <a:r>
              <a:rPr lang="en-US" dirty="0"/>
              <a:t>only from the litigation and thus relieves himself of 2.5 Million Dollars </a:t>
            </a:r>
            <a:r>
              <a:rPr lang="en-US" dirty="0" smtClean="0"/>
              <a:t>of PERSONAL </a:t>
            </a:r>
            <a:r>
              <a:rPr lang="en-US" dirty="0"/>
              <a:t>Liability where he would have had to personally pay damages if Stansbury </a:t>
            </a:r>
            <a:r>
              <a:rPr lang="en-US" dirty="0" smtClean="0"/>
              <a:t>was </a:t>
            </a:r>
            <a:r>
              <a:rPr lang="en-US" dirty="0"/>
              <a:t>successful.</a:t>
            </a:r>
          </a:p>
          <a:p>
            <a:pPr fontAlgn="base"/>
            <a:r>
              <a:rPr lang="en-US" dirty="0"/>
              <a:t>Ted Bernstein Negotiates Settlement as Fiduciary where he is Personally released from litigation but not his father Simon and shifts 100% of liabilities to Simon </a:t>
            </a:r>
            <a:r>
              <a:rPr lang="en-US" dirty="0" smtClean="0"/>
              <a:t>Estate </a:t>
            </a:r>
            <a:r>
              <a:rPr lang="en-US" dirty="0"/>
              <a:t>and </a:t>
            </a:r>
            <a:r>
              <a:rPr lang="en-US" dirty="0" smtClean="0"/>
              <a:t>Trust </a:t>
            </a:r>
            <a:r>
              <a:rPr lang="en-US" dirty="0"/>
              <a:t>of 2.5 Million where TED has no </a:t>
            </a:r>
            <a:r>
              <a:rPr lang="en-US" dirty="0" smtClean="0"/>
              <a:t>interests in the Simon Trust </a:t>
            </a:r>
            <a:r>
              <a:rPr lang="en-US" dirty="0"/>
              <a:t>as he is </a:t>
            </a:r>
            <a:r>
              <a:rPr lang="en-US" dirty="0" smtClean="0"/>
              <a:t>Predeceased, thereby shifting liabilities to those he represents as fiduciary. </a:t>
            </a:r>
            <a:r>
              <a:rPr lang="en-US" dirty="0"/>
              <a:t>  </a:t>
            </a:r>
          </a:p>
          <a:p>
            <a:pPr fontAlgn="base"/>
            <a:r>
              <a:rPr lang="en-US" dirty="0"/>
              <a:t>Ted uses undisclosed funds to Settle </a:t>
            </a:r>
            <a:r>
              <a:rPr lang="en-US" dirty="0" smtClean="0"/>
              <a:t>Case for him personally </a:t>
            </a:r>
            <a:r>
              <a:rPr lang="en-US" dirty="0"/>
              <a:t>and on information and belief pays for Stansbury’s Legal Counsel </a:t>
            </a:r>
            <a:r>
              <a:rPr lang="en-US" dirty="0" smtClean="0"/>
              <a:t>Feaman.</a:t>
            </a:r>
          </a:p>
          <a:p>
            <a:pPr fontAlgn="base"/>
            <a:r>
              <a:rPr lang="en-US" dirty="0" smtClean="0"/>
              <a:t>Simon and Shirley Estates and Trusts have Adverse Interest and Conflicting Interests with Ted Personally, as if the Estates and Trusts were represented by Non Conflicted and Adverse parties then they could raise the fact that Ted may be the responsible party for the entire amount of damages of 2.5 Million and that Simon was unaware of what Ted had done to Stansbury and that at minimum Ted and Simon are equally responsible and the Estates and Trusts should only be liable for 1.25 Million, splitting any damages between Ted personally and the Estates and Trusts of Simon and Shirley Bernstein.</a:t>
            </a:r>
            <a:endParaRPr lang="en-US" dirty="0"/>
          </a:p>
          <a:p>
            <a:endParaRPr lang="en-US" dirty="0"/>
          </a:p>
        </p:txBody>
      </p:sp>
    </p:spTree>
    <p:extLst>
      <p:ext uri="{BB962C8B-B14F-4D97-AF65-F5344CB8AC3E}">
        <p14:creationId xmlns:p14="http://schemas.microsoft.com/office/powerpoint/2010/main" val="3790733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3238"/>
            <a:ext cx="8229600" cy="715962"/>
          </a:xfrm>
        </p:spPr>
        <p:txBody>
          <a:bodyPr>
            <a:normAutofit fontScale="90000"/>
          </a:bodyPr>
          <a:lstStyle/>
          <a:p>
            <a:r>
              <a:rPr lang="en-US" sz="2400" dirty="0" smtClean="0"/>
              <a:t>1</a:t>
            </a:r>
            <a:r>
              <a:rPr lang="en-US" sz="2400" baseline="30000" dirty="0" smtClean="0"/>
              <a:t>st</a:t>
            </a:r>
            <a:r>
              <a:rPr lang="en-US" sz="2400" dirty="0" smtClean="0"/>
              <a:t> Settlement Removes Ted Bernstein Individually from Lawsuit and Shirley Trust, shifting liabilities to Simon Bernstein Estate and Trust where Ted has no Interest as he is considered predeceased.</a:t>
            </a:r>
            <a:endParaRPr lang="en-US" sz="2400" dirty="0"/>
          </a:p>
        </p:txBody>
      </p:sp>
      <p:pic>
        <p:nvPicPr>
          <p:cNvPr id="1026" name="Picture 2" descr="C:\Users\ETHOME\AppData\Local\Microsoft\Windows\INetCache\IE\9488ESDK\stick-man-297737_960_720[1].pn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24779" y="1676400"/>
            <a:ext cx="510381" cy="1020763"/>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ETHOME\AppData\Local\Microsoft\Windows\INetCache\IE\IHTYXDZP\PngThumb-Stick-figure-male-2-11608[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1828" y="3048000"/>
            <a:ext cx="497372" cy="990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295400" y="1494472"/>
            <a:ext cx="5867400" cy="147732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Ted Bernstein negotiates as Defendant Individually</a:t>
            </a:r>
          </a:p>
          <a:p>
            <a:pPr marL="285750" indent="-285750">
              <a:buFont typeface="Arial" panose="020B0604020202020204" pitchFamily="34" charset="0"/>
              <a:buChar char="•"/>
            </a:pPr>
            <a:r>
              <a:rPr lang="en-US" dirty="0" smtClean="0"/>
              <a:t>Shares liability as Defendant with Simon and Shirley Bernstein Estates and Trusts.</a:t>
            </a:r>
          </a:p>
          <a:p>
            <a:pPr marL="285750" indent="-285750">
              <a:buFont typeface="Arial" panose="020B0604020202020204" pitchFamily="34" charset="0"/>
              <a:buChar char="•"/>
            </a:pPr>
            <a:r>
              <a:rPr lang="en-US" dirty="0" smtClean="0"/>
              <a:t>If Stansbury wins lawsuit Ted may be held liable for all or half of Stansbury settlement</a:t>
            </a:r>
            <a:endParaRPr lang="en-US" dirty="0"/>
          </a:p>
        </p:txBody>
      </p:sp>
      <p:sp>
        <p:nvSpPr>
          <p:cNvPr id="7" name="TextBox 6"/>
          <p:cNvSpPr txBox="1"/>
          <p:nvPr/>
        </p:nvSpPr>
        <p:spPr>
          <a:xfrm>
            <a:off x="1295401" y="3115270"/>
            <a:ext cx="5410200" cy="230832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Ted Bernstein negotiates as Trustee of Shirley Trust</a:t>
            </a:r>
          </a:p>
          <a:p>
            <a:pPr marL="285750" indent="-285750">
              <a:buFont typeface="Arial" panose="020B0604020202020204" pitchFamily="34" charset="0"/>
              <a:buChar char="•"/>
            </a:pPr>
            <a:r>
              <a:rPr lang="en-US" dirty="0" smtClean="0"/>
              <a:t>Ted has ZERO Interest in Shirley Trust for he and his family as they are considered predeceased</a:t>
            </a:r>
          </a:p>
          <a:p>
            <a:pPr marL="285750" indent="-285750">
              <a:buFont typeface="Arial" panose="020B0604020202020204" pitchFamily="34" charset="0"/>
              <a:buChar char="•"/>
            </a:pPr>
            <a:r>
              <a:rPr lang="en-US" dirty="0" smtClean="0"/>
              <a:t>Ted negotiates himself personally out of the Stansbury lawsuit removing his personal liability and negotiates Shirley’s Trust out and leaves 100% of liability on the beneficiaries of Simon Estate and Simon Trust</a:t>
            </a:r>
          </a:p>
        </p:txBody>
      </p:sp>
    </p:spTree>
    <p:extLst>
      <p:ext uri="{BB962C8B-B14F-4D97-AF65-F5344CB8AC3E}">
        <p14:creationId xmlns:p14="http://schemas.microsoft.com/office/powerpoint/2010/main" val="2530779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baseline="30000" dirty="0" smtClean="0"/>
              <a:t>st</a:t>
            </a:r>
            <a:r>
              <a:rPr lang="en-US" dirty="0" smtClean="0"/>
              <a:t> Settlement Continued</a:t>
            </a:r>
            <a:endParaRPr lang="en-US" dirty="0"/>
          </a:p>
        </p:txBody>
      </p:sp>
      <p:pic>
        <p:nvPicPr>
          <p:cNvPr id="4" name="Content Placeholder 3" descr="C:\Users\ETHOME\AppData\Local\Microsoft\Windows\INetCache\IE\IHTYXDZP\PngThumb-Stick-figure-male-2-11608[1].gi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1676400"/>
            <a:ext cx="497372" cy="9906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447800" y="1239083"/>
            <a:ext cx="6517758" cy="4801314"/>
          </a:xfrm>
          <a:prstGeom prst="rect">
            <a:avLst/>
          </a:prstGeom>
          <a:noFill/>
        </p:spPr>
        <p:txBody>
          <a:bodyPr wrap="square" rtlCol="0">
            <a:spAutoFit/>
          </a:bodyPr>
          <a:lstStyle/>
          <a:p>
            <a:r>
              <a:rPr lang="en-US" dirty="0" smtClean="0"/>
              <a:t>SIMON BERNSTEIN ESTATE REPRESENTATION</a:t>
            </a:r>
          </a:p>
          <a:p>
            <a:pPr marL="285750" indent="-285750">
              <a:buFont typeface="Arial" panose="020B0604020202020204" pitchFamily="34" charset="0"/>
              <a:buChar char="•"/>
            </a:pPr>
            <a:r>
              <a:rPr lang="en-US" dirty="0" smtClean="0"/>
              <a:t>Simon Bernstein while alive never seeks representation in the Stansbury litigation</a:t>
            </a:r>
          </a:p>
          <a:p>
            <a:pPr marL="285750" indent="-285750">
              <a:buFont typeface="Arial" panose="020B0604020202020204" pitchFamily="34" charset="0"/>
              <a:buChar char="•"/>
            </a:pPr>
            <a:r>
              <a:rPr lang="en-US" dirty="0" smtClean="0"/>
              <a:t>After Simon dies, his CO-PR’s and CO-Trustees and Ted’s counsel as fiduciary in Shirley Estate and Trust, Spallina and Tescher, retain NO counsel for Estate and Trust of Simon for months</a:t>
            </a:r>
          </a:p>
          <a:p>
            <a:pPr marL="285750" indent="-285750">
              <a:buFont typeface="Arial" panose="020B0604020202020204" pitchFamily="34" charset="0"/>
              <a:buChar char="•"/>
            </a:pPr>
            <a:r>
              <a:rPr lang="en-US" dirty="0" smtClean="0"/>
              <a:t>After Eliot’s children counsel demands representation for Estate and Trust of Simon, Spallina and Tescher contract Mark Manceri</a:t>
            </a:r>
          </a:p>
          <a:p>
            <a:pPr marL="285750" indent="-285750">
              <a:buFont typeface="Arial" panose="020B0604020202020204" pitchFamily="34" charset="0"/>
              <a:buChar char="•"/>
            </a:pPr>
            <a:r>
              <a:rPr lang="en-US" dirty="0" smtClean="0"/>
              <a:t>Manceri resigns amidst Tescher and Spallina resignations for FRAUD and FRAUD ON COURT</a:t>
            </a:r>
          </a:p>
          <a:p>
            <a:pPr marL="285750" indent="-285750">
              <a:buFont typeface="Arial" panose="020B0604020202020204" pitchFamily="34" charset="0"/>
              <a:buChar char="•"/>
            </a:pPr>
            <a:r>
              <a:rPr lang="en-US" dirty="0" smtClean="0"/>
              <a:t>Ted Petitions Court to become Successor PR and Curator and is denied by the Court</a:t>
            </a:r>
          </a:p>
          <a:p>
            <a:pPr marL="285750" indent="-285750">
              <a:buFont typeface="Arial" panose="020B0604020202020204" pitchFamily="34" charset="0"/>
              <a:buChar char="•"/>
            </a:pPr>
            <a:r>
              <a:rPr lang="en-US" dirty="0" smtClean="0"/>
              <a:t>Benjamin Brown, referred by Peter Feaman, Esq. (Stansbury’s Attorney) is nominated as Curator</a:t>
            </a:r>
          </a:p>
          <a:p>
            <a:pPr marL="285750" indent="-285750">
              <a:buFont typeface="Arial" panose="020B0604020202020204" pitchFamily="34" charset="0"/>
              <a:buChar char="•"/>
            </a:pPr>
            <a:r>
              <a:rPr lang="en-US" dirty="0" smtClean="0"/>
              <a:t>Brown refuses to settle for Estate with Stansbury</a:t>
            </a:r>
          </a:p>
          <a:p>
            <a:pPr marL="285750" indent="-285750">
              <a:buFont typeface="Arial" panose="020B0604020202020204" pitchFamily="34" charset="0"/>
              <a:buChar char="•"/>
            </a:pPr>
            <a:endParaRPr lang="en-US" dirty="0" smtClean="0"/>
          </a:p>
          <a:p>
            <a:endParaRPr lang="en-US" dirty="0"/>
          </a:p>
        </p:txBody>
      </p:sp>
    </p:spTree>
    <p:extLst>
      <p:ext uri="{BB962C8B-B14F-4D97-AF65-F5344CB8AC3E}">
        <p14:creationId xmlns:p14="http://schemas.microsoft.com/office/powerpoint/2010/main" val="1175445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baseline="30000" dirty="0" smtClean="0"/>
              <a:t>st</a:t>
            </a:r>
            <a:r>
              <a:rPr lang="en-US" dirty="0" smtClean="0"/>
              <a:t> Settlement Continued</a:t>
            </a:r>
            <a:endParaRPr lang="en-US" dirty="0"/>
          </a:p>
        </p:txBody>
      </p:sp>
      <p:sp>
        <p:nvSpPr>
          <p:cNvPr id="3" name="Content Placeholder 2"/>
          <p:cNvSpPr>
            <a:spLocks noGrp="1"/>
          </p:cNvSpPr>
          <p:nvPr>
            <p:ph idx="1"/>
          </p:nvPr>
        </p:nvSpPr>
        <p:spPr>
          <a:xfrm>
            <a:off x="914400" y="1524000"/>
            <a:ext cx="7655442" cy="4382423"/>
          </a:xfrm>
        </p:spPr>
        <p:txBody>
          <a:bodyPr>
            <a:normAutofit fontScale="55000" lnSpcReduction="20000"/>
          </a:bodyPr>
          <a:lstStyle/>
          <a:p>
            <a:r>
              <a:rPr lang="en-US" dirty="0"/>
              <a:t>Ted settles as Trustee for Shirley </a:t>
            </a:r>
            <a:r>
              <a:rPr lang="en-US" dirty="0" smtClean="0"/>
              <a:t>Trust and exculpates himself from the lawsuit for undisclosed amount and terms with Stansbury </a:t>
            </a:r>
            <a:r>
              <a:rPr lang="en-US" dirty="0"/>
              <a:t>and conflict of interest precludes </a:t>
            </a:r>
            <a:r>
              <a:rPr lang="en-US" dirty="0" smtClean="0"/>
              <a:t>him from </a:t>
            </a:r>
            <a:r>
              <a:rPr lang="en-US" dirty="0"/>
              <a:t>suing himself for ½ the damages on behalf of the </a:t>
            </a:r>
            <a:r>
              <a:rPr lang="en-US" dirty="0" smtClean="0"/>
              <a:t>Shirley and Simon Trust </a:t>
            </a:r>
            <a:r>
              <a:rPr lang="en-US" dirty="0"/>
              <a:t>Beneficiaries.  </a:t>
            </a:r>
            <a:endParaRPr lang="en-US" dirty="0" smtClean="0"/>
          </a:p>
          <a:p>
            <a:r>
              <a:rPr lang="en-US" dirty="0" smtClean="0"/>
              <a:t>Entire </a:t>
            </a:r>
            <a:r>
              <a:rPr lang="en-US" dirty="0"/>
              <a:t>liability shifts to Simon Estate and </a:t>
            </a:r>
            <a:r>
              <a:rPr lang="en-US" dirty="0" smtClean="0"/>
              <a:t>Trust beneficiaries of which Ted is not one of and </a:t>
            </a:r>
            <a:r>
              <a:rPr lang="en-US" dirty="0"/>
              <a:t>Ted writes </a:t>
            </a:r>
            <a:r>
              <a:rPr lang="en-US" dirty="0" smtClean="0"/>
              <a:t>himself and his personal liability </a:t>
            </a:r>
            <a:r>
              <a:rPr lang="en-US" dirty="0"/>
              <a:t>out of </a:t>
            </a:r>
            <a:r>
              <a:rPr lang="en-US" dirty="0" smtClean="0"/>
              <a:t>lawsuit.</a:t>
            </a:r>
            <a:endParaRPr lang="en-US" dirty="0"/>
          </a:p>
          <a:p>
            <a:r>
              <a:rPr lang="en-US" dirty="0" smtClean="0"/>
              <a:t>Ted </a:t>
            </a:r>
            <a:r>
              <a:rPr lang="en-US" dirty="0"/>
              <a:t>is appointed by Spallina and Tescher </a:t>
            </a:r>
            <a:r>
              <a:rPr lang="en-US" dirty="0" smtClean="0"/>
              <a:t>as Successor Trustee to Simon’s Trust after </a:t>
            </a:r>
            <a:r>
              <a:rPr lang="en-US" dirty="0"/>
              <a:t>they </a:t>
            </a:r>
            <a:r>
              <a:rPr lang="en-US" dirty="0" smtClean="0"/>
              <a:t>resigned </a:t>
            </a:r>
            <a:r>
              <a:rPr lang="en-US" dirty="0"/>
              <a:t>for FRAUD </a:t>
            </a:r>
            <a:r>
              <a:rPr lang="en-US" dirty="0" smtClean="0"/>
              <a:t>as fiduciaries and simultaneously resigned as acting counsel for Ted, the appointment despite </a:t>
            </a:r>
            <a:r>
              <a:rPr lang="en-US" dirty="0"/>
              <a:t>clear </a:t>
            </a:r>
            <a:r>
              <a:rPr lang="en-US" dirty="0" smtClean="0"/>
              <a:t>Simon Trust </a:t>
            </a:r>
            <a:r>
              <a:rPr lang="en-US" dirty="0"/>
              <a:t>language that precludes Ted as predeceased for ALL PURPOSES OF THE SIMON TRUST and </a:t>
            </a:r>
            <a:r>
              <a:rPr lang="en-US" dirty="0" smtClean="0"/>
              <a:t>language that also precludes </a:t>
            </a:r>
            <a:r>
              <a:rPr lang="en-US" dirty="0"/>
              <a:t>Simon’s family members from being nominated as Successor</a:t>
            </a:r>
            <a:r>
              <a:rPr lang="en-US" dirty="0" smtClean="0"/>
              <a:t>.</a:t>
            </a:r>
          </a:p>
          <a:p>
            <a:r>
              <a:rPr lang="en-US" dirty="0" smtClean="0"/>
              <a:t>Money used to settle Stansbury consists of business checks that were sent to Stansbury that Simon Bernstein Estate may have had claims to through his business interests and Estate did not consent to the use of this money that Simon Estate/Trust has interest in.</a:t>
            </a:r>
          </a:p>
        </p:txBody>
      </p:sp>
      <p:pic>
        <p:nvPicPr>
          <p:cNvPr id="4" name="Content Placeholder 3" descr="C:\Users\ETHOME\AppData\Local\Microsoft\Windows\INetCache\IE\IHTYXDZP\PngThumb-Stick-figure-male-2-11608[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1600200"/>
            <a:ext cx="497372"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0246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3905</TotalTime>
  <Words>1170</Words>
  <Application>Microsoft Office PowerPoint</Application>
  <PresentationFormat>On-screen Show (4:3)</PresentationFormat>
  <Paragraphs>80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Settlement Parties</vt:lpstr>
      <vt:lpstr>Settlement Conflicts of Interest and Adverse Interests of Ted Bernstein Individually and Ted Bernstein as the Fiduciary of the Estate and Trust of Shirley Bernstein and Trust of Simon Bernstein</vt:lpstr>
      <vt:lpstr>1st Settlement Removes Ted Bernstein Individually from Lawsuit and Shirley Trust, shifting liabilities to Simon Bernstein Estate and Trust where Ted has no Interest as he is considered predeceased.</vt:lpstr>
      <vt:lpstr>1st Settlement Continued</vt:lpstr>
      <vt:lpstr>1st Settlement Continued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ETHOME</dc:creator>
  <cp:lastModifiedBy>ETHOME</cp:lastModifiedBy>
  <cp:revision>19</cp:revision>
  <dcterms:created xsi:type="dcterms:W3CDTF">2016-12-26T13:15:47Z</dcterms:created>
  <dcterms:modified xsi:type="dcterms:W3CDTF">2017-02-26T13:11:05Z</dcterms:modified>
</cp:coreProperties>
</file>